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3A3838"/>
        </a:solidFill>
        <a:effectLst/>
        <a:uFillTx/>
        <a:latin typeface="G마켓 산스 TTF Medium"/>
        <a:ea typeface="G마켓 산스 TTF Medium"/>
        <a:cs typeface="G마켓 산스 TTF Medium"/>
        <a:sym typeface="G마켓 산스 TTF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FDE"/>
          </a:solidFill>
        </a:fill>
      </a:tcStyle>
    </a:wholeTbl>
    <a:band2H>
      <a:tcTxStyle b="def" i="def"/>
      <a:tcStyle>
        <a:tcBdr/>
        <a:fill>
          <a:solidFill>
            <a:srgbClr val="E6E8EF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1F7"/>
          </a:solidFill>
        </a:fill>
      </a:tcStyle>
    </a:wholeTbl>
    <a:band2H>
      <a:tcTxStyle b="def" i="def"/>
      <a:tcStyle>
        <a:tcBdr/>
        <a:fill>
          <a:solidFill>
            <a:srgbClr val="E6F1FB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EFFB"/>
          </a:solidFill>
        </a:fill>
      </a:tcStyle>
    </a:wholeTbl>
    <a:band2H>
      <a:tcTxStyle b="def" i="def"/>
      <a:tcStyle>
        <a:tcBdr/>
        <a:fill>
          <a:solidFill>
            <a:srgbClr val="E9F7FD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7E7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A3838"/>
              </a:solidFill>
              <a:prstDash val="solid"/>
              <a:round/>
            </a:ln>
          </a:top>
          <a:bottom>
            <a:ln w="254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A3838"/>
              </a:solidFill>
              <a:prstDash val="solid"/>
              <a:round/>
            </a:ln>
          </a:top>
          <a:bottom>
            <a:ln w="254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CCCC"/>
          </a:solidFill>
        </a:fill>
      </a:tcStyle>
    </a:wholeTbl>
    <a:band2H>
      <a:tcTxStyle b="def" i="def"/>
      <a:tcStyle>
        <a:tcBdr/>
        <a:fill>
          <a:solidFill>
            <a:srgbClr val="E7E7E7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A3838"/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A3838"/>
          </a:solidFill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3A383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3A3838"/>
              </a:solidFill>
              <a:prstDash val="solid"/>
              <a:round/>
            </a:ln>
          </a:left>
          <a:right>
            <a:ln w="12700" cap="flat">
              <a:solidFill>
                <a:srgbClr val="3A3838"/>
              </a:solidFill>
              <a:prstDash val="solid"/>
              <a:round/>
            </a:ln>
          </a:right>
          <a:top>
            <a:ln w="12700" cap="flat">
              <a:solidFill>
                <a:srgbClr val="3A3838"/>
              </a:solidFill>
              <a:prstDash val="solid"/>
              <a:round/>
            </a:ln>
          </a:top>
          <a:bottom>
            <a:ln w="127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solidFill>
                <a:srgbClr val="3A3838"/>
              </a:solidFill>
              <a:prstDash val="solid"/>
              <a:round/>
            </a:ln>
          </a:insideH>
          <a:insideV>
            <a:ln w="12700" cap="flat">
              <a:solidFill>
                <a:srgbClr val="3A3838"/>
              </a:solidFill>
              <a:prstDash val="solid"/>
              <a:round/>
            </a:ln>
          </a:insideV>
        </a:tcBdr>
        <a:fill>
          <a:solidFill>
            <a:srgbClr val="3A3838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3A3838"/>
              </a:solidFill>
              <a:prstDash val="solid"/>
              <a:round/>
            </a:ln>
          </a:left>
          <a:right>
            <a:ln w="12700" cap="flat">
              <a:solidFill>
                <a:srgbClr val="3A3838"/>
              </a:solidFill>
              <a:prstDash val="solid"/>
              <a:round/>
            </a:ln>
          </a:right>
          <a:top>
            <a:ln w="12700" cap="flat">
              <a:solidFill>
                <a:srgbClr val="3A3838"/>
              </a:solidFill>
              <a:prstDash val="solid"/>
              <a:round/>
            </a:ln>
          </a:top>
          <a:bottom>
            <a:ln w="127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solidFill>
                <a:srgbClr val="3A3838"/>
              </a:solidFill>
              <a:prstDash val="solid"/>
              <a:round/>
            </a:ln>
          </a:insideH>
          <a:insideV>
            <a:ln w="12700" cap="flat">
              <a:solidFill>
                <a:srgbClr val="3A3838"/>
              </a:solidFill>
              <a:prstDash val="solid"/>
              <a:round/>
            </a:ln>
          </a:insideV>
        </a:tcBdr>
        <a:fill>
          <a:solidFill>
            <a:srgbClr val="3A3838">
              <a:alpha val="20000"/>
            </a:srgbClr>
          </a:solidFill>
        </a:fill>
      </a:tcStyle>
    </a:firstCol>
    <a:lastRow>
      <a:tcTxStyle b="on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3A3838"/>
              </a:solidFill>
              <a:prstDash val="solid"/>
              <a:round/>
            </a:ln>
          </a:left>
          <a:right>
            <a:ln w="12700" cap="flat">
              <a:solidFill>
                <a:srgbClr val="3A3838"/>
              </a:solidFill>
              <a:prstDash val="solid"/>
              <a:round/>
            </a:ln>
          </a:right>
          <a:top>
            <a:ln w="50800" cap="flat">
              <a:solidFill>
                <a:srgbClr val="3A3838"/>
              </a:solidFill>
              <a:prstDash val="solid"/>
              <a:round/>
            </a:ln>
          </a:top>
          <a:bottom>
            <a:ln w="127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solidFill>
                <a:srgbClr val="3A3838"/>
              </a:solidFill>
              <a:prstDash val="solid"/>
              <a:round/>
            </a:ln>
          </a:insideH>
          <a:insideV>
            <a:ln w="12700" cap="flat">
              <a:solidFill>
                <a:srgbClr val="3A3838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G마켓 산스 TTF Medium"/>
          <a:ea typeface="G마켓 산스 TTF Medium"/>
          <a:cs typeface="G마켓 산스 TTF Medium"/>
        </a:font>
        <a:srgbClr val="3A3838"/>
      </a:tcTxStyle>
      <a:tcStyle>
        <a:tcBdr>
          <a:left>
            <a:ln w="12700" cap="flat">
              <a:solidFill>
                <a:srgbClr val="3A3838"/>
              </a:solidFill>
              <a:prstDash val="solid"/>
              <a:round/>
            </a:ln>
          </a:left>
          <a:right>
            <a:ln w="12700" cap="flat">
              <a:solidFill>
                <a:srgbClr val="3A3838"/>
              </a:solidFill>
              <a:prstDash val="solid"/>
              <a:round/>
            </a:ln>
          </a:right>
          <a:top>
            <a:ln w="12700" cap="flat">
              <a:solidFill>
                <a:srgbClr val="3A3838"/>
              </a:solidFill>
              <a:prstDash val="solid"/>
              <a:round/>
            </a:ln>
          </a:top>
          <a:bottom>
            <a:ln w="25400" cap="flat">
              <a:solidFill>
                <a:srgbClr val="3A3838"/>
              </a:solidFill>
              <a:prstDash val="solid"/>
              <a:round/>
            </a:ln>
          </a:bottom>
          <a:insideH>
            <a:ln w="12700" cap="flat">
              <a:solidFill>
                <a:srgbClr val="3A3838"/>
              </a:solidFill>
              <a:prstDash val="solid"/>
              <a:round/>
            </a:ln>
          </a:insideH>
          <a:insideV>
            <a:ln w="12700" cap="flat">
              <a:solidFill>
                <a:srgbClr val="3A3838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/Relationships>

</file>

<file path=ppt/media/image1.gif>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3" name="Shape 9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맑은 고딕"/>
      </a:defRPr>
    </a:lvl1pPr>
    <a:lvl2pPr indent="228600" latinLnBrk="0">
      <a:defRPr sz="1200">
        <a:latin typeface="+mj-lt"/>
        <a:ea typeface="+mj-ea"/>
        <a:cs typeface="+mj-cs"/>
        <a:sym typeface="맑은 고딕"/>
      </a:defRPr>
    </a:lvl2pPr>
    <a:lvl3pPr indent="457200" latinLnBrk="0">
      <a:defRPr sz="1200">
        <a:latin typeface="+mj-lt"/>
        <a:ea typeface="+mj-ea"/>
        <a:cs typeface="+mj-cs"/>
        <a:sym typeface="맑은 고딕"/>
      </a:defRPr>
    </a:lvl3pPr>
    <a:lvl4pPr indent="685800" latinLnBrk="0">
      <a:defRPr sz="1200">
        <a:latin typeface="+mj-lt"/>
        <a:ea typeface="+mj-ea"/>
        <a:cs typeface="+mj-cs"/>
        <a:sym typeface="맑은 고딕"/>
      </a:defRPr>
    </a:lvl4pPr>
    <a:lvl5pPr indent="914400" latinLnBrk="0">
      <a:defRPr sz="1200">
        <a:latin typeface="+mj-lt"/>
        <a:ea typeface="+mj-ea"/>
        <a:cs typeface="+mj-cs"/>
        <a:sym typeface="맑은 고딕"/>
      </a:defRPr>
    </a:lvl5pPr>
    <a:lvl6pPr indent="1143000" latinLnBrk="0">
      <a:defRPr sz="1200">
        <a:latin typeface="+mj-lt"/>
        <a:ea typeface="+mj-ea"/>
        <a:cs typeface="+mj-cs"/>
        <a:sym typeface="맑은 고딕"/>
      </a:defRPr>
    </a:lvl6pPr>
    <a:lvl7pPr indent="1371600" latinLnBrk="0">
      <a:defRPr sz="1200">
        <a:latin typeface="+mj-lt"/>
        <a:ea typeface="+mj-ea"/>
        <a:cs typeface="+mj-cs"/>
        <a:sym typeface="맑은 고딕"/>
      </a:defRPr>
    </a:lvl7pPr>
    <a:lvl8pPr indent="1600200" latinLnBrk="0">
      <a:defRPr sz="1200">
        <a:latin typeface="+mj-lt"/>
        <a:ea typeface="+mj-ea"/>
        <a:cs typeface="+mj-cs"/>
        <a:sym typeface="맑은 고딕"/>
      </a:defRPr>
    </a:lvl8pPr>
    <a:lvl9pPr indent="1828800" latinLnBrk="0">
      <a:defRPr sz="1200">
        <a:latin typeface="+mj-lt"/>
        <a:ea typeface="+mj-ea"/>
        <a:cs typeface="+mj-cs"/>
        <a:sym typeface="맑은 고딕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텍스트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12" name="본문 첫 번째 줄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1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21" name="본문 첫 번째 줄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2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텍스트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제목 텍스트</a:t>
            </a:r>
          </a:p>
        </p:txBody>
      </p:sp>
      <p:sp>
        <p:nvSpPr>
          <p:cNvPr id="30" name="본문 첫 번째 줄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F8E8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F8E8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F8E8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F8E8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F8E8E"/>
                </a:solidFill>
              </a:defRPr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3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39" name="본문 첫 번째 줄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제목 텍스트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48" name="본문 첫 번째 줄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9" name="텍스트 개체 틀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제목 텍스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제목 텍스트</a:t>
            </a:r>
          </a:p>
        </p:txBody>
      </p:sp>
      <p:sp>
        <p:nvSpPr>
          <p:cNvPr id="5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Box 4"/>
          <p:cNvSpPr txBox="1"/>
          <p:nvPr/>
        </p:nvSpPr>
        <p:spPr>
          <a:xfrm>
            <a:off x="10075915" y="6588607"/>
            <a:ext cx="2079863" cy="23914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r">
              <a:defRPr sz="900">
                <a:solidFill>
                  <a:srgbClr val="6C6969"/>
                </a:solidFill>
              </a:defRPr>
            </a:pPr>
            <a:r>
              <a:t>ⓒSaebyeol Yu.</a:t>
            </a:r>
            <a:r>
              <a:t> </a:t>
            </a:r>
            <a:r>
              <a:t>Saebyeol’s</a:t>
            </a:r>
            <a:r>
              <a:t> </a:t>
            </a:r>
            <a:r>
              <a:t>PowerPoint</a:t>
            </a:r>
          </a:p>
        </p:txBody>
      </p:sp>
      <p:sp>
        <p:nvSpPr>
          <p:cNvPr id="6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제목 텍스트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74" name="본문 첫 번째 줄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75" name="텍스트 개체 틀 3"/>
          <p:cNvSpPr/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제목 텍스트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제목 텍스트</a:t>
            </a:r>
          </a:p>
        </p:txBody>
      </p:sp>
      <p:sp>
        <p:nvSpPr>
          <p:cNvPr id="84" name="그림 개체 틀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5" name="본문 첫 번째 줄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86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텍스트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제목 텍스트</a:t>
            </a:r>
          </a:p>
        </p:txBody>
      </p:sp>
      <p:sp>
        <p:nvSpPr>
          <p:cNvPr id="3" name="본문 첫 번째 줄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본문 첫 번째 줄</a:t>
            </a:r>
          </a:p>
          <a:p>
            <a:pPr lvl="1"/>
            <a:r>
              <a:t>본문 두 번째 줄</a:t>
            </a:r>
          </a:p>
          <a:p>
            <a:pPr lvl="2"/>
            <a:r>
              <a:t>본문 세 번째 줄</a:t>
            </a:r>
          </a:p>
          <a:p>
            <a:pPr lvl="3"/>
            <a:r>
              <a:t>본문 네 번째 줄</a:t>
            </a:r>
          </a:p>
          <a:p>
            <a:pPr lvl="4"/>
            <a:r>
              <a:t>본문 다섯 번째 줄</a:t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F8E8E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3A3838"/>
          </a:solidFill>
          <a:uFillTx/>
          <a:latin typeface="G마켓 산스 TTF Bold"/>
          <a:ea typeface="G마켓 산스 TTF Bold"/>
          <a:cs typeface="G마켓 산스 TTF Bold"/>
          <a:sym typeface="G마켓 산스 TTF Bold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3A3838"/>
          </a:solidFill>
          <a:uFillTx/>
          <a:latin typeface="G마켓 산스 TTF Medium"/>
          <a:ea typeface="G마켓 산스 TTF Medium"/>
          <a:cs typeface="G마켓 산스 TTF Medium"/>
          <a:sym typeface="G마켓 산스 TTF Medium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G마켓 산스 TTF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g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chemeClr val="accent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그림 1" descr="그림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69867" y="493985"/>
            <a:ext cx="4652266" cy="6121401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TextBox 2"/>
          <p:cNvSpPr txBox="1"/>
          <p:nvPr/>
        </p:nvSpPr>
        <p:spPr>
          <a:xfrm>
            <a:off x="292744" y="6130071"/>
            <a:ext cx="1506387" cy="386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ct val="150000"/>
              </a:lnSpc>
              <a:defRPr>
                <a:solidFill>
                  <a:srgbClr val="FFFFFF"/>
                </a:solidFill>
                <a:latin typeface="나눔스퀘어 Light"/>
                <a:ea typeface="나눔스퀘어 Light"/>
                <a:cs typeface="나눔스퀘어 Light"/>
                <a:sym typeface="나눔스퀘어 Light"/>
              </a:defRPr>
            </a:pPr>
            <a:r>
              <a:t>PPT by </a:t>
            </a:r>
            <a:r>
              <a:t>김주혁</a:t>
            </a:r>
          </a:p>
        </p:txBody>
      </p:sp>
      <p:sp>
        <p:nvSpPr>
          <p:cNvPr id="97" name="TextBox 4"/>
          <p:cNvSpPr txBox="1"/>
          <p:nvPr/>
        </p:nvSpPr>
        <p:spPr>
          <a:xfrm>
            <a:off x="542806" y="3220466"/>
            <a:ext cx="4439996" cy="12476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/>
          <a:p>
            <a:pPr algn="ctr">
              <a:defRPr b="1" sz="36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가상면접 사례로 배우는</a:t>
            </a:r>
          </a:p>
          <a:p>
            <a:pPr algn="ctr">
              <a:defRPr b="1" sz="36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대규모 시스템 설계 기초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6096000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54" name="그룹 4"/>
          <p:cNvGrpSpPr/>
          <p:nvPr/>
        </p:nvGrpSpPr>
        <p:grpSpPr>
          <a:xfrm>
            <a:off x="6411435" y="518938"/>
            <a:ext cx="5780566" cy="4903725"/>
            <a:chOff x="0" y="0"/>
            <a:chExt cx="5780565" cy="4903723"/>
          </a:xfrm>
        </p:grpSpPr>
        <p:sp>
          <p:nvSpPr>
            <p:cNvPr id="151" name="TextBox 5"/>
            <p:cNvSpPr txBox="1"/>
            <p:nvPr/>
          </p:nvSpPr>
          <p:spPr>
            <a:xfrm>
              <a:off x="248011" y="2073877"/>
              <a:ext cx="5054442" cy="282984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해당 프로젝트에서 사용해야 할 기술 스택은 무엇입니까</a:t>
              </a:r>
              <a:r>
                <a:t>?</a:t>
              </a: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해당 프로젝트를 진행하기 전 참고할만한 레퍼런스가 회사에 존재합니까</a:t>
              </a:r>
              <a:r>
                <a:t>?</a:t>
              </a: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3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참여하는 인력들은 모두 해당 기술 스택에 익숙합니까</a:t>
              </a:r>
              <a:r>
                <a:t>?</a:t>
              </a:r>
            </a:p>
          </p:txBody>
        </p:sp>
        <p:sp>
          <p:nvSpPr>
            <p:cNvPr id="152" name="TextBox 6"/>
            <p:cNvSpPr txBox="1"/>
            <p:nvPr/>
          </p:nvSpPr>
          <p:spPr>
            <a:xfrm>
              <a:off x="0" y="0"/>
              <a:ext cx="5216771" cy="18257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주로 사용하는 기술 스택은</a:t>
              </a:r>
              <a:r>
                <a:t>? </a:t>
              </a:r>
            </a:p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레퍼런스가 될 보일러 </a:t>
              </a:r>
            </a:p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플레이트의 존재 여부는</a:t>
              </a:r>
              <a:r>
                <a:t>?</a:t>
              </a:r>
            </a:p>
          </p:txBody>
        </p:sp>
        <p:sp>
          <p:nvSpPr>
            <p:cNvPr id="153" name="직선 연결선 7"/>
            <p:cNvSpPr/>
            <p:nvPr/>
          </p:nvSpPr>
          <p:spPr>
            <a:xfrm>
              <a:off x="202293" y="1754326"/>
              <a:ext cx="5578273" cy="1"/>
            </a:xfrm>
            <a:prstGeom prst="line">
              <a:avLst/>
            </a:prstGeom>
            <a:noFill/>
            <a:ln w="6350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직사각형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7" name="직사각형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58" name="TextBox 6"/>
          <p:cNvSpPr txBox="1"/>
          <p:nvPr/>
        </p:nvSpPr>
        <p:spPr>
          <a:xfrm>
            <a:off x="1449209" y="1023454"/>
            <a:ext cx="9425668" cy="4364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2</a:t>
            </a:r>
            <a:r>
              <a:t>단계</a:t>
            </a:r>
          </a:p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개략적인 설계안 제시</a:t>
            </a:r>
          </a:p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및 동의 구하기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직사각형 1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1" name="TextBox 2"/>
          <p:cNvSpPr txBox="1"/>
          <p:nvPr/>
        </p:nvSpPr>
        <p:spPr>
          <a:xfrm>
            <a:off x="1362422" y="2305790"/>
            <a:ext cx="3298229" cy="13817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4000"/>
            </a:pPr>
            <a:r>
              <a:t>문제 출제 및</a:t>
            </a:r>
          </a:p>
          <a:p>
            <a:pPr algn="ctr">
              <a:defRPr sz="4000"/>
            </a:pPr>
            <a:r>
              <a:t>문제 해결</a:t>
            </a:r>
          </a:p>
        </p:txBody>
      </p:sp>
      <p:sp>
        <p:nvSpPr>
          <p:cNvPr id="162" name="TextBox 10"/>
          <p:cNvSpPr txBox="1"/>
          <p:nvPr/>
        </p:nvSpPr>
        <p:spPr>
          <a:xfrm>
            <a:off x="8450930" y="2628375"/>
            <a:ext cx="2002960" cy="73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결제 작업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직사각형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5" name="직사각형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6" name="TextBox 6"/>
          <p:cNvSpPr txBox="1"/>
          <p:nvPr/>
        </p:nvSpPr>
        <p:spPr>
          <a:xfrm>
            <a:off x="3955229" y="1770856"/>
            <a:ext cx="4281542" cy="294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3단계</a:t>
            </a:r>
          </a:p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상세 설계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직사각형 1"/>
          <p:cNvSpPr/>
          <p:nvPr/>
        </p:nvSpPr>
        <p:spPr>
          <a:xfrm rot="5400000">
            <a:off x="679977" y="-231022"/>
            <a:ext cx="36001" cy="72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9" name="직선 연결선 30"/>
          <p:cNvSpPr/>
          <p:nvPr/>
        </p:nvSpPr>
        <p:spPr>
          <a:xfrm>
            <a:off x="1047343" y="128978"/>
            <a:ext cx="11144658" cy="1"/>
          </a:xfrm>
          <a:prstGeom prst="line">
            <a:avLst/>
          </a:prstGeom>
          <a:ln w="6350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/>
          </a:p>
        </p:txBody>
      </p:sp>
      <p:pic>
        <p:nvPicPr>
          <p:cNvPr id="170" name="Group 167.png" descr="Group 16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31569" y="0"/>
            <a:ext cx="7425861" cy="6858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직사각형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3" name="직사각형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74" name="TextBox 6"/>
          <p:cNvSpPr txBox="1"/>
          <p:nvPr/>
        </p:nvSpPr>
        <p:spPr>
          <a:xfrm>
            <a:off x="3348644" y="2337904"/>
            <a:ext cx="5869821" cy="15158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lvl1pPr>
          </a:lstStyle>
          <a:p>
            <a:pPr/>
            <a:r>
              <a:t>4단계 마무리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해야할 것…"/>
          <p:cNvSpPr txBox="1"/>
          <p:nvPr/>
        </p:nvSpPr>
        <p:spPr>
          <a:xfrm>
            <a:off x="2010310" y="727447"/>
            <a:ext cx="7781148" cy="5012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b="1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해야할 것</a:t>
            </a:r>
            <a:endParaRPr b="0"/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질문을 통해 확인하라, 스스로의 가정이 항상 옳을 수는 없다.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요구사항을 이해하라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정답이나 최선의 답안은 없다는 것을 명심해야 한다.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나의 생각 흐름을 이해할 수 있어야 한다. 면접관이,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여러 해법을 함께 제시하라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개략적 설계(2단계)에 면접관이 동의한다면, 컴포넌트의 세부 사항을 설명하라, 가장 중요한 것부터 진행해라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면접관의 아이디어를 이끌어 내라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포기하지 말 것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spcBef>
                <a:spcPts val="1200"/>
              </a:spcBef>
              <a:defRPr b="1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하지말아야 할 것</a:t>
            </a:r>
            <a:endParaRPr b="0"/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전형적인 면접 문제들도 대비하지 않은 상태에서 면접장에 가지 말라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요구사항이나 가정들을 분명이 하지 않은 상태에서 설계를 제시하지 말라, 개략적 설계를 마친 뒤 나아가라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진행 중 막혔다면, 힌트를 청하기를 주저하지 말라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소통을 주저하지 말 것, 침묵 속에 설계를 진행하지 말 것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설계안을 내놓는 순간(3단계) 끝났다고 생각하지 말 것, 끝났다고 하기 전까지는 끝난 것이 아니다.</a:t>
            </a:r>
          </a:p>
          <a:p>
            <a:pPr defTabSz="457200"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spcBef>
                <a:spcPts val="1200"/>
              </a:spcBef>
              <a:defRPr b="1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시간배분</a:t>
            </a:r>
            <a:endParaRPr b="0"/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1단계 : 문제 이해 및 설계 범위 확정(3 ~ 10분)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2단계 : 개략적 설계안 제시 및 동의 구하기 (10 ~ 15분)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3단계 : 상세 설계 (10 ~ 25분)</a:t>
            </a:r>
          </a:p>
          <a:p>
            <a:pPr marL="457200" indent="-317500" defTabSz="457200">
              <a:buSzPct val="100000"/>
              <a:buFont typeface="Times Roman"/>
              <a:buChar char="•"/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4단계 : 마무리 (3 ~ 5분)</a:t>
            </a:r>
          </a:p>
          <a:p>
            <a:pPr marL="457200" indent="-457200" defTabSz="457200">
              <a:tabLst>
                <a:tab pos="139700" algn="l"/>
                <a:tab pos="457200" algn="l"/>
              </a:tabLst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Q : 캐시서버에서 유저에게 보여줄 문제 리스트의 기준은 어떻게 정해집니까? 이 기준이야말로 이 서비스에서 가장 중요한 정보입니다.…"/>
          <p:cNvSpPr txBox="1"/>
          <p:nvPr/>
        </p:nvSpPr>
        <p:spPr>
          <a:xfrm>
            <a:off x="1692180" y="2524337"/>
            <a:ext cx="9117403" cy="1809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Q : 캐시서버에서 유저에게 보여줄 문제 리스트의 기준은 어떻게 정해집니까? 이 기준이야말로 이 서비스에서 가장 중요한 정보입니다.</a:t>
            </a:r>
          </a:p>
          <a:p>
            <a:pPr defTabSz="457200">
              <a:spcBef>
                <a:spcPts val="1200"/>
              </a:spcBef>
              <a:defRPr strike="sngStrike"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rPr strike="noStrike"/>
              <a:t>A : </a:t>
            </a:r>
            <a:r>
              <a:t>… 캐시 서버를 없앨까요?</a:t>
            </a:r>
            <a:endParaRPr strike="noStrike"/>
          </a:p>
          <a:p>
            <a:pPr marL="457200" indent="-457200" defTabSz="457200">
              <a:tabLst>
                <a:tab pos="139700" algn="l"/>
                <a:tab pos="457200" algn="l"/>
              </a:tabLst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</a:p>
          <a:p>
            <a:pPr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Q : 유저들마다 적용되는 기준은 어떻게 반영하실 건가요? 해당 사안은 특정 유저를 고려하지 않은 서비스 전반적인 기준인 것 같습니다.</a:t>
            </a:r>
          </a:p>
          <a:p>
            <a:pPr defTabSz="457200">
              <a:spcBef>
                <a:spcPts val="1200"/>
              </a:spcBef>
              <a:defRPr sz="1200">
                <a:solidFill>
                  <a:srgbClr val="000000"/>
                </a:solidFill>
                <a:latin typeface="Times Roman"/>
                <a:ea typeface="Times Roman"/>
                <a:cs typeface="Times Roman"/>
                <a:sym typeface="Times Roman"/>
              </a:defRPr>
            </a:pPr>
            <a:r>
              <a:t>A : … 캐시서버를 두지 않고, 코드 레벨에서 비즈니스로직으로 처리하는 것이 옳은 것 같습니다.</a:t>
            </a:r>
          </a:p>
        </p:txBody>
      </p:sp>
      <p:sp>
        <p:nvSpPr>
          <p:cNvPr id="179" name="마치며.. 시스템 설계에 대한 사담.."/>
          <p:cNvSpPr txBox="1"/>
          <p:nvPr/>
        </p:nvSpPr>
        <p:spPr>
          <a:xfrm>
            <a:off x="4504576" y="377102"/>
            <a:ext cx="3182848" cy="3868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마치며.. 시스템 설계에 대한 사담..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84" name="직사각형 4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2" name="직사각형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3" name="끝"/>
            <p:cNvSpPr txBox="1"/>
            <p:nvPr/>
          </p:nvSpPr>
          <p:spPr>
            <a:xfrm>
              <a:off x="45719" y="3249930"/>
              <a:ext cx="12100561" cy="3581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 algn="ctr"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끝</a:t>
              </a:r>
            </a:p>
          </p:txBody>
        </p:sp>
      </p:grpSp>
      <p:sp>
        <p:nvSpPr>
          <p:cNvPr id="185" name="TextBox 3"/>
          <p:cNvSpPr txBox="1"/>
          <p:nvPr/>
        </p:nvSpPr>
        <p:spPr>
          <a:xfrm>
            <a:off x="5597717" y="364327"/>
            <a:ext cx="54356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b="1" sz="20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lvl1pPr>
          </a:lstStyle>
          <a:p>
            <a:pPr/>
            <a:r>
              <a:t>출처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직사각형 10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00" name="TextBox 1"/>
          <p:cNvSpPr txBox="1"/>
          <p:nvPr/>
        </p:nvSpPr>
        <p:spPr>
          <a:xfrm>
            <a:off x="838200" y="741680"/>
            <a:ext cx="982980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01" name="직선 연결선 3"/>
          <p:cNvSpPr/>
          <p:nvPr/>
        </p:nvSpPr>
        <p:spPr>
          <a:xfrm>
            <a:off x="650239" y="1656079"/>
            <a:ext cx="5445762" cy="1"/>
          </a:xfrm>
          <a:prstGeom prst="line">
            <a:avLst/>
          </a:prstGeom>
          <a:ln w="6350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2" name="TextBox 5"/>
          <p:cNvSpPr txBox="1"/>
          <p:nvPr/>
        </p:nvSpPr>
        <p:spPr>
          <a:xfrm>
            <a:off x="7264811" y="2834915"/>
            <a:ext cx="4242866" cy="12603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3</a:t>
            </a:r>
            <a:r>
              <a:t>장</a:t>
            </a:r>
          </a:p>
          <a:p>
            <a:pPr algn="ctr">
              <a:defRPr sz="24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시스템 설계 면접 공략법</a:t>
            </a:r>
          </a:p>
          <a:p>
            <a:pPr algn="ctr">
              <a:defRPr sz="24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(</a:t>
            </a:r>
            <a:r>
              <a:t>효과적 면접을 위한 </a:t>
            </a:r>
            <a:r>
              <a:t>4</a:t>
            </a:r>
            <a:r>
              <a:t>단계 접근법</a:t>
            </a:r>
            <a:r>
              <a:t>)</a:t>
            </a:r>
          </a:p>
        </p:txBody>
      </p:sp>
      <p:grpSp>
        <p:nvGrpSpPr>
          <p:cNvPr id="105" name="그룹 7"/>
          <p:cNvGrpSpPr/>
          <p:nvPr/>
        </p:nvGrpSpPr>
        <p:grpSpPr>
          <a:xfrm>
            <a:off x="919479" y="2564952"/>
            <a:ext cx="4290925" cy="849384"/>
            <a:chOff x="0" y="0"/>
            <a:chExt cx="4290923" cy="849382"/>
          </a:xfrm>
        </p:grpSpPr>
        <p:sp>
          <p:nvSpPr>
            <p:cNvPr id="103" name="TextBox 4"/>
            <p:cNvSpPr txBox="1"/>
            <p:nvPr/>
          </p:nvSpPr>
          <p:spPr>
            <a:xfrm>
              <a:off x="0" y="46166"/>
              <a:ext cx="35841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01</a:t>
              </a:r>
            </a:p>
          </p:txBody>
        </p:sp>
        <p:sp>
          <p:nvSpPr>
            <p:cNvPr id="104" name="TextBox 6"/>
            <p:cNvSpPr txBox="1"/>
            <p:nvPr/>
          </p:nvSpPr>
          <p:spPr>
            <a:xfrm>
              <a:off x="693680" y="0"/>
              <a:ext cx="3597244" cy="8493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1</a:t>
              </a:r>
              <a:r>
                <a:t>단계 문제 이해 및 설계 범위</a:t>
              </a:r>
            </a:p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확정</a:t>
              </a:r>
            </a:p>
          </p:txBody>
        </p:sp>
      </p:grpSp>
      <p:grpSp>
        <p:nvGrpSpPr>
          <p:cNvPr id="108" name="그룹 9"/>
          <p:cNvGrpSpPr/>
          <p:nvPr/>
        </p:nvGrpSpPr>
        <p:grpSpPr>
          <a:xfrm>
            <a:off x="919479" y="3473824"/>
            <a:ext cx="4206241" cy="870725"/>
            <a:chOff x="0" y="0"/>
            <a:chExt cx="4206239" cy="870724"/>
          </a:xfrm>
        </p:grpSpPr>
        <p:sp>
          <p:nvSpPr>
            <p:cNvPr id="106" name="TextBox 11"/>
            <p:cNvSpPr txBox="1"/>
            <p:nvPr/>
          </p:nvSpPr>
          <p:spPr>
            <a:xfrm>
              <a:off x="0" y="46166"/>
              <a:ext cx="35841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02</a:t>
              </a:r>
            </a:p>
          </p:txBody>
        </p:sp>
        <p:sp>
          <p:nvSpPr>
            <p:cNvPr id="107" name="TextBox 12"/>
            <p:cNvSpPr txBox="1"/>
            <p:nvPr/>
          </p:nvSpPr>
          <p:spPr>
            <a:xfrm>
              <a:off x="693679" y="0"/>
              <a:ext cx="3512561" cy="87072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2</a:t>
              </a:r>
              <a:r>
                <a:t>단계 개략적인 설계안 제시 </a:t>
              </a:r>
            </a:p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및 동의 구하기</a:t>
              </a:r>
            </a:p>
          </p:txBody>
        </p:sp>
      </p:grpSp>
      <p:grpSp>
        <p:nvGrpSpPr>
          <p:cNvPr id="111" name="그룹 2"/>
          <p:cNvGrpSpPr/>
          <p:nvPr/>
        </p:nvGrpSpPr>
        <p:grpSpPr>
          <a:xfrm>
            <a:off x="919480" y="4428861"/>
            <a:ext cx="2718614" cy="481083"/>
            <a:chOff x="0" y="0"/>
            <a:chExt cx="2718613" cy="481082"/>
          </a:xfrm>
        </p:grpSpPr>
        <p:sp>
          <p:nvSpPr>
            <p:cNvPr id="109" name="TextBox 8"/>
            <p:cNvSpPr txBox="1"/>
            <p:nvPr/>
          </p:nvSpPr>
          <p:spPr>
            <a:xfrm>
              <a:off x="0" y="46165"/>
              <a:ext cx="35841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03</a:t>
              </a:r>
            </a:p>
          </p:txBody>
        </p:sp>
        <p:sp>
          <p:nvSpPr>
            <p:cNvPr id="110" name="TextBox 16"/>
            <p:cNvSpPr txBox="1"/>
            <p:nvPr/>
          </p:nvSpPr>
          <p:spPr>
            <a:xfrm>
              <a:off x="693680" y="0"/>
              <a:ext cx="2024934" cy="4810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3</a:t>
              </a:r>
              <a:r>
                <a:t>단계 상세 설계</a:t>
              </a:r>
            </a:p>
          </p:txBody>
        </p:sp>
      </p:grpSp>
      <p:grpSp>
        <p:nvGrpSpPr>
          <p:cNvPr id="114" name="그룹 13"/>
          <p:cNvGrpSpPr/>
          <p:nvPr/>
        </p:nvGrpSpPr>
        <p:grpSpPr>
          <a:xfrm>
            <a:off x="919479" y="5029025"/>
            <a:ext cx="2370280" cy="481084"/>
            <a:chOff x="0" y="0"/>
            <a:chExt cx="2370278" cy="481082"/>
          </a:xfrm>
        </p:grpSpPr>
        <p:sp>
          <p:nvSpPr>
            <p:cNvPr id="112" name="TextBox 14"/>
            <p:cNvSpPr txBox="1"/>
            <p:nvPr/>
          </p:nvSpPr>
          <p:spPr>
            <a:xfrm>
              <a:off x="0" y="46165"/>
              <a:ext cx="358413" cy="3708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/>
              <a:r>
                <a:t>04</a:t>
              </a:r>
            </a:p>
          </p:txBody>
        </p:sp>
        <p:sp>
          <p:nvSpPr>
            <p:cNvPr id="113" name="TextBox 15"/>
            <p:cNvSpPr txBox="1"/>
            <p:nvPr/>
          </p:nvSpPr>
          <p:spPr>
            <a:xfrm>
              <a:off x="693680" y="0"/>
              <a:ext cx="1676599" cy="48108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2400">
                  <a:latin typeface="G마켓 산스 TTF Bold"/>
                  <a:ea typeface="G마켓 산스 TTF Bold"/>
                  <a:cs typeface="G마켓 산스 TTF Bold"/>
                  <a:sym typeface="G마켓 산스 TTF Bold"/>
                </a:defRPr>
              </a:pPr>
              <a:r>
                <a:t>4</a:t>
              </a:r>
              <a:r>
                <a:t>단계 마무리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직사각형 1"/>
          <p:cNvSpPr/>
          <p:nvPr/>
        </p:nvSpPr>
        <p:spPr>
          <a:xfrm rot="5400000">
            <a:off x="679977" y="-231022"/>
            <a:ext cx="36001" cy="720001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17" name="직선 연결선 30"/>
          <p:cNvSpPr/>
          <p:nvPr/>
        </p:nvSpPr>
        <p:spPr>
          <a:xfrm>
            <a:off x="1047343" y="128978"/>
            <a:ext cx="11144658" cy="1"/>
          </a:xfrm>
          <a:prstGeom prst="line">
            <a:avLst/>
          </a:prstGeom>
          <a:ln w="6350">
            <a:solidFill>
              <a:schemeClr val="accent3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18" name="TextBox 2"/>
          <p:cNvSpPr txBox="1"/>
          <p:nvPr/>
        </p:nvSpPr>
        <p:spPr>
          <a:xfrm>
            <a:off x="4139568" y="774595"/>
            <a:ext cx="3506148" cy="6024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3200"/>
            </a:pPr>
            <a:r>
              <a:rPr>
                <a:latin typeface="나눔스퀘어 Light"/>
                <a:ea typeface="나눔스퀘어 Light"/>
                <a:cs typeface="나눔스퀘어 Light"/>
                <a:sym typeface="나눔스퀘어 Light"/>
              </a:rPr>
              <a:t>시스템 설계 면접</a:t>
            </a:r>
            <a:r>
              <a:t>…?</a:t>
            </a:r>
          </a:p>
        </p:txBody>
      </p:sp>
      <p:pic>
        <p:nvPicPr>
          <p:cNvPr id="119" name="그림 5" descr="그림 5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97205" y="2154316"/>
            <a:ext cx="3190876" cy="3190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B0F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Box 3"/>
          <p:cNvSpPr txBox="1"/>
          <p:nvPr/>
        </p:nvSpPr>
        <p:spPr>
          <a:xfrm>
            <a:off x="2434061" y="2756997"/>
            <a:ext cx="8407294" cy="736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90000"/>
              </a:lnSpc>
              <a:spcBef>
                <a:spcPts val="600"/>
              </a:spcBef>
              <a:defRPr sz="40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rPr>
                <a:latin typeface="나눔스퀘어 ExtraBold"/>
                <a:ea typeface="나눔스퀘어 ExtraBold"/>
                <a:cs typeface="나눔스퀘어 ExtraBold"/>
                <a:sym typeface="나눔스퀘어 ExtraBold"/>
              </a:rPr>
              <a:t>효과적 면접을 위한 </a:t>
            </a:r>
            <a:r>
              <a:t>4</a:t>
            </a:r>
            <a:r>
              <a:rPr>
                <a:latin typeface="나눔스퀘어 ExtraBold"/>
                <a:ea typeface="나눔스퀘어 ExtraBold"/>
                <a:cs typeface="나눔스퀘어 ExtraBold"/>
                <a:sym typeface="나눔스퀘어 ExtraBold"/>
              </a:rPr>
              <a:t>단계 접근법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직사각형 10"/>
          <p:cNvSpPr/>
          <p:nvPr/>
        </p:nvSpPr>
        <p:spPr>
          <a:xfrm>
            <a:off x="-2" y="0"/>
            <a:ext cx="12192001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4" name="직사각형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25" name="TextBox 6"/>
          <p:cNvSpPr txBox="1"/>
          <p:nvPr/>
        </p:nvSpPr>
        <p:spPr>
          <a:xfrm>
            <a:off x="2899292" y="1023454"/>
            <a:ext cx="6525495" cy="43648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1</a:t>
            </a:r>
            <a:r>
              <a:t>단계</a:t>
            </a:r>
          </a:p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문제 이해 및 </a:t>
            </a:r>
          </a:p>
          <a:p>
            <a:pPr algn="ctr">
              <a:defRPr sz="8800">
                <a:solidFill>
                  <a:srgbClr val="FFFFFF"/>
                </a:solidFill>
                <a:latin typeface="G마켓 산스 TTF Bold"/>
                <a:ea typeface="G마켓 산스 TTF Bold"/>
                <a:cs typeface="G마켓 산스 TTF Bold"/>
                <a:sym typeface="G마켓 산스 TTF Bold"/>
              </a:defRPr>
            </a:pPr>
            <a:r>
              <a:t>설계 범위 확정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" name="그룹 10"/>
          <p:cNvGrpSpPr/>
          <p:nvPr/>
        </p:nvGrpSpPr>
        <p:grpSpPr>
          <a:xfrm>
            <a:off x="1579146" y="1843949"/>
            <a:ext cx="9033707" cy="3276466"/>
            <a:chOff x="0" y="0"/>
            <a:chExt cx="9033706" cy="3276464"/>
          </a:xfrm>
        </p:grpSpPr>
        <p:sp>
          <p:nvSpPr>
            <p:cNvPr id="127" name="TextBox 11"/>
            <p:cNvSpPr txBox="1"/>
            <p:nvPr/>
          </p:nvSpPr>
          <p:spPr>
            <a:xfrm>
              <a:off x="0" y="0"/>
              <a:ext cx="2550149" cy="232235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3800">
                  <a:solidFill>
                    <a:schemeClr val="accent3"/>
                  </a:solidFill>
                  <a:latin typeface="나눔스퀘어 Light"/>
                  <a:ea typeface="나눔스퀘어 Light"/>
                  <a:cs typeface="나눔스퀘어 Light"/>
                  <a:sym typeface="나눔스퀘어 Light"/>
                </a:defRPr>
              </a:lvl1pPr>
            </a:lstStyle>
            <a:p>
              <a:pPr>
                <a:defRPr>
                  <a:latin typeface="G마켓 산스 TTF Medium"/>
                  <a:ea typeface="G마켓 산스 TTF Medium"/>
                  <a:cs typeface="G마켓 산스 TTF Medium"/>
                  <a:sym typeface="G마켓 산스 TTF Medium"/>
                </a:defRPr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 「</a:t>
              </a:r>
            </a:p>
          </p:txBody>
        </p:sp>
        <p:sp>
          <p:nvSpPr>
            <p:cNvPr id="128" name="TextBox 12"/>
            <p:cNvSpPr txBox="1"/>
            <p:nvPr/>
          </p:nvSpPr>
          <p:spPr>
            <a:xfrm>
              <a:off x="7826394" y="954106"/>
              <a:ext cx="1207313" cy="232235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>
                <a:defRPr sz="13800">
                  <a:solidFill>
                    <a:schemeClr val="accent3"/>
                  </a:solidFill>
                  <a:latin typeface="나눔스퀘어 Light"/>
                  <a:ea typeface="나눔스퀘어 Light"/>
                  <a:cs typeface="나눔스퀘어 Light"/>
                  <a:sym typeface="나눔스퀘어 Light"/>
                </a:defRPr>
              </a:lvl1pPr>
            </a:lstStyle>
            <a:p>
              <a:pPr>
                <a:defRPr>
                  <a:latin typeface="G마켓 산스 TTF Medium"/>
                  <a:ea typeface="G마켓 산스 TTF Medium"/>
                  <a:cs typeface="G마켓 산스 TTF Medium"/>
                  <a:sym typeface="G마켓 산스 TTF Medium"/>
                </a:defRPr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」 </a:t>
              </a:r>
            </a:p>
          </p:txBody>
        </p:sp>
      </p:grpSp>
      <p:sp>
        <p:nvSpPr>
          <p:cNvPr id="130" name="TextBox 1"/>
          <p:cNvSpPr txBox="1"/>
          <p:nvPr/>
        </p:nvSpPr>
        <p:spPr>
          <a:xfrm>
            <a:off x="3741109" y="2951945"/>
            <a:ext cx="5003240" cy="967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800"/>
            </a:pPr>
            <a:r>
              <a:rPr>
                <a:latin typeface="나눔스퀘어 Light"/>
                <a:ea typeface="나눔스퀘어 Light"/>
                <a:cs typeface="나눔스퀘어 Light"/>
                <a:sym typeface="나눔스퀘어 Light"/>
              </a:rPr>
              <a:t>문제를 풀면</a:t>
            </a:r>
            <a:r>
              <a:t>, </a:t>
            </a:r>
            <a:r>
              <a:rPr>
                <a:latin typeface="나눔스퀘어 Light"/>
                <a:ea typeface="나눔스퀘어 Light"/>
                <a:cs typeface="나눔스퀘어 Light"/>
                <a:sym typeface="나눔스퀘어 Light"/>
              </a:rPr>
              <a:t>캐쉬를 주는 서비스를 </a:t>
            </a:r>
          </a:p>
          <a:p>
            <a:pPr algn="ctr">
              <a:defRPr sz="2800"/>
            </a:pPr>
            <a:r>
              <a:rPr>
                <a:latin typeface="나눔스퀘어 Light"/>
                <a:ea typeface="나눔스퀘어 Light"/>
                <a:cs typeface="나눔스퀘어 Light"/>
                <a:sym typeface="나눔스퀘어 Light"/>
              </a:rPr>
              <a:t>설계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6096000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36" name="그룹 4"/>
          <p:cNvGrpSpPr/>
          <p:nvPr/>
        </p:nvGrpSpPr>
        <p:grpSpPr>
          <a:xfrm>
            <a:off x="6613728" y="913160"/>
            <a:ext cx="5578272" cy="5180063"/>
            <a:chOff x="0" y="0"/>
            <a:chExt cx="5578271" cy="5180061"/>
          </a:xfrm>
        </p:grpSpPr>
        <p:sp>
          <p:nvSpPr>
            <p:cNvPr id="133" name="TextBox 5"/>
            <p:cNvSpPr txBox="1"/>
            <p:nvPr/>
          </p:nvSpPr>
          <p:spPr>
            <a:xfrm>
              <a:off x="45718" y="1679655"/>
              <a:ext cx="5054442" cy="35004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</a:pPr>
              <a:r>
                <a:t>Web / App </a:t>
              </a: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중 어느 플랫폼을 기반으로 개발을 진행하게 됩니까</a:t>
              </a:r>
              <a:r>
                <a:t>? </a:t>
              </a: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둘 다입니까</a:t>
              </a:r>
              <a:r>
                <a:t>?</a:t>
              </a: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가장 중요한 기능은 무엇입니까</a:t>
              </a:r>
              <a:r>
                <a:t>?</a:t>
              </a:r>
              <a:endParaRPr spc="-150"/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3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사용자가 문제를 푸는데 제한이 존재합니까</a:t>
              </a:r>
              <a:r>
                <a:t>?</a:t>
              </a:r>
              <a:endParaRPr spc="-150"/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3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4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객관식입니까 주관식 입니까</a:t>
              </a:r>
              <a:r>
                <a:t>?</a:t>
              </a:r>
              <a:endParaRPr spc="-150"/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4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5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문제는 유저가 출제합니까</a:t>
              </a:r>
              <a:r>
                <a:t>?</a:t>
              </a:r>
            </a:p>
          </p:txBody>
        </p:sp>
        <p:sp>
          <p:nvSpPr>
            <p:cNvPr id="134" name="TextBox 6"/>
            <p:cNvSpPr txBox="1"/>
            <p:nvPr/>
          </p:nvSpPr>
          <p:spPr>
            <a:xfrm>
              <a:off x="61709" y="0"/>
              <a:ext cx="4439995" cy="1247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구체적으로 어떤 기능을 </a:t>
              </a:r>
            </a:p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만들어야 하는가</a:t>
              </a:r>
              <a:r>
                <a:t>?</a:t>
              </a:r>
            </a:p>
          </p:txBody>
        </p:sp>
        <p:sp>
          <p:nvSpPr>
            <p:cNvPr id="135" name="직선 연결선 7"/>
            <p:cNvSpPr/>
            <p:nvPr/>
          </p:nvSpPr>
          <p:spPr>
            <a:xfrm>
              <a:off x="0" y="1360104"/>
              <a:ext cx="5578272" cy="1"/>
            </a:xfrm>
            <a:prstGeom prst="line">
              <a:avLst/>
            </a:prstGeom>
            <a:noFill/>
            <a:ln w="6350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6096000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2" name="그룹 4"/>
          <p:cNvGrpSpPr/>
          <p:nvPr/>
        </p:nvGrpSpPr>
        <p:grpSpPr>
          <a:xfrm>
            <a:off x="6613728" y="913160"/>
            <a:ext cx="5578272" cy="3465247"/>
            <a:chOff x="0" y="0"/>
            <a:chExt cx="5578271" cy="3465245"/>
          </a:xfrm>
        </p:grpSpPr>
        <p:sp>
          <p:nvSpPr>
            <p:cNvPr id="139" name="TextBox 5"/>
            <p:cNvSpPr txBox="1"/>
            <p:nvPr/>
          </p:nvSpPr>
          <p:spPr>
            <a:xfrm>
              <a:off x="45718" y="1679655"/>
              <a:ext cx="5054442" cy="17855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서비스의 월 이용자 수는 어느정도로 예상하고 계십니까</a:t>
              </a:r>
              <a:r>
                <a:t>?</a:t>
              </a: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해당 추정치는 </a:t>
              </a:r>
              <a:r>
                <a:t>Web</a:t>
              </a: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과 </a:t>
              </a:r>
              <a:r>
                <a:t>App </a:t>
              </a: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모두 포함한 추정치 입니까</a:t>
              </a:r>
              <a:r>
                <a:t>?</a:t>
              </a:r>
            </a:p>
          </p:txBody>
        </p:sp>
        <p:sp>
          <p:nvSpPr>
            <p:cNvPr id="140" name="TextBox 6"/>
            <p:cNvSpPr txBox="1"/>
            <p:nvPr/>
          </p:nvSpPr>
          <p:spPr>
            <a:xfrm>
              <a:off x="61709" y="0"/>
              <a:ext cx="4439995" cy="1247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사용자 수는 어느정도로</a:t>
              </a:r>
              <a:r>
                <a:t> </a:t>
              </a:r>
            </a:p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추정해야 하는가</a:t>
              </a:r>
              <a:r>
                <a:t>?</a:t>
              </a:r>
            </a:p>
          </p:txBody>
        </p:sp>
        <p:sp>
          <p:nvSpPr>
            <p:cNvPr id="141" name="직선 연결선 7"/>
            <p:cNvSpPr/>
            <p:nvPr/>
          </p:nvSpPr>
          <p:spPr>
            <a:xfrm>
              <a:off x="0" y="1360104"/>
              <a:ext cx="5578272" cy="1"/>
            </a:xfrm>
            <a:prstGeom prst="line">
              <a:avLst/>
            </a:prstGeom>
            <a:noFill/>
            <a:ln w="6350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그림 2" descr="그림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-2"/>
            <a:ext cx="6096000" cy="6858002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48" name="그룹 4"/>
          <p:cNvGrpSpPr/>
          <p:nvPr/>
        </p:nvGrpSpPr>
        <p:grpSpPr>
          <a:xfrm>
            <a:off x="6613728" y="913161"/>
            <a:ext cx="5578272" cy="3110758"/>
            <a:chOff x="0" y="0"/>
            <a:chExt cx="5578271" cy="3110757"/>
          </a:xfrm>
        </p:grpSpPr>
        <p:sp>
          <p:nvSpPr>
            <p:cNvPr id="145" name="TextBox 5"/>
            <p:cNvSpPr txBox="1"/>
            <p:nvPr/>
          </p:nvSpPr>
          <p:spPr>
            <a:xfrm>
              <a:off x="45718" y="1679655"/>
              <a:ext cx="5054442" cy="14311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해당 프로젝트를 개발 할 개발팀 인력은 몇 명으로 생각해야 합니까</a:t>
              </a:r>
              <a:r>
                <a:t>?</a:t>
              </a: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1"/>
                <a:defRPr spc="-150">
                  <a:latin typeface="나눔스퀘어"/>
                  <a:ea typeface="나눔스퀘어"/>
                  <a:cs typeface="나눔스퀘어"/>
                  <a:sym typeface="나눔스퀘어"/>
                </a:defRPr>
              </a:pPr>
            </a:p>
            <a:p>
              <a:pPr marL="342900" indent="-342900" algn="just">
                <a:lnSpc>
                  <a:spcPct val="120000"/>
                </a:lnSpc>
                <a:buSzPct val="100000"/>
                <a:buAutoNum type="arabicPeriod" startAt="2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프로젝트를 위한 추가 채용 계획이 있습니까</a:t>
              </a:r>
              <a:r>
                <a:t>?</a:t>
              </a:r>
            </a:p>
          </p:txBody>
        </p:sp>
        <p:sp>
          <p:nvSpPr>
            <p:cNvPr id="146" name="TextBox 6"/>
            <p:cNvSpPr txBox="1"/>
            <p:nvPr/>
          </p:nvSpPr>
          <p:spPr>
            <a:xfrm>
              <a:off x="61709" y="0"/>
              <a:ext cx="4439995" cy="124766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회사의 규모와 앞으로의 </a:t>
              </a:r>
            </a:p>
            <a:p>
              <a:pPr>
                <a:defRPr sz="3600"/>
              </a:pPr>
              <a:r>
                <a:rPr>
                  <a:latin typeface="나눔스퀘어 Light"/>
                  <a:ea typeface="나눔스퀘어 Light"/>
                  <a:cs typeface="나눔스퀘어 Light"/>
                  <a:sym typeface="나눔스퀘어 Light"/>
                </a:rPr>
                <a:t>수준은</a:t>
              </a:r>
              <a:r>
                <a:t>?</a:t>
              </a:r>
            </a:p>
          </p:txBody>
        </p:sp>
        <p:sp>
          <p:nvSpPr>
            <p:cNvPr id="147" name="직선 연결선 7"/>
            <p:cNvSpPr/>
            <p:nvPr/>
          </p:nvSpPr>
          <p:spPr>
            <a:xfrm>
              <a:off x="0" y="1360104"/>
              <a:ext cx="5578272" cy="1"/>
            </a:xfrm>
            <a:prstGeom prst="line">
              <a:avLst/>
            </a:prstGeom>
            <a:noFill/>
            <a:ln w="6350" cap="flat">
              <a:solidFill>
                <a:schemeClr val="accent3"/>
              </a:solidFill>
              <a:prstDash val="solid"/>
              <a:miter lim="8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fad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1_Office 테마">
  <a:themeElements>
    <a:clrScheme name="1_Office 테마">
      <a:dk1>
        <a:srgbClr val="3A3838"/>
      </a:dk1>
      <a:lt1>
        <a:srgbClr val="FFFFFF"/>
      </a:lt1>
      <a:dk2>
        <a:srgbClr val="A7A7A7"/>
      </a:dk2>
      <a:lt2>
        <a:srgbClr val="535353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A3838"/>
            </a:solidFill>
            <a:effectLst/>
            <a:uFillTx/>
            <a:latin typeface="G마켓 산스 TTF Medium"/>
            <a:ea typeface="G마켓 산스 TTF Medium"/>
            <a:cs typeface="G마켓 산스 TTF Medium"/>
            <a:sym typeface="G마켓 산스 TTF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A3838"/>
            </a:solidFill>
            <a:effectLst/>
            <a:uFillTx/>
            <a:latin typeface="G마켓 산스 TTF Medium"/>
            <a:ea typeface="G마켓 산스 TTF Medium"/>
            <a:cs typeface="G마켓 산스 TTF Medium"/>
            <a:sym typeface="G마켓 산스 TTF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1_Office 테마">
  <a:themeElements>
    <a:clrScheme name="1_Office 테마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D509E"/>
      </a:accent1>
      <a:accent2>
        <a:srgbClr val="F5C437"/>
      </a:accent2>
      <a:accent3>
        <a:srgbClr val="00A9EA"/>
      </a:accent3>
      <a:accent4>
        <a:srgbClr val="018EDD"/>
      </a:accent4>
      <a:accent5>
        <a:srgbClr val="FDF54F"/>
      </a:accent5>
      <a:accent6>
        <a:srgbClr val="59D3F5"/>
      </a:accent6>
      <a:hlink>
        <a:srgbClr val="0000FF"/>
      </a:hlink>
      <a:folHlink>
        <a:srgbClr val="FF00FF"/>
      </a:folHlink>
    </a:clrScheme>
    <a:fontScheme name="1_Office 테마">
      <a:majorFont>
        <a:latin typeface="맑은 고딕"/>
        <a:ea typeface="맑은 고딕"/>
        <a:cs typeface="맑은 고딕"/>
      </a:majorFont>
      <a:minorFont>
        <a:latin typeface="Helvetica"/>
        <a:ea typeface="Helvetica"/>
        <a:cs typeface="Helvetica"/>
      </a:minorFont>
    </a:fontScheme>
    <a:fmtScheme name="1_Office 테마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A3838"/>
            </a:solidFill>
            <a:effectLst/>
            <a:uFillTx/>
            <a:latin typeface="G마켓 산스 TTF Medium"/>
            <a:ea typeface="G마켓 산스 TTF Medium"/>
            <a:cs typeface="G마켓 산스 TTF Medium"/>
            <a:sym typeface="G마켓 산스 TTF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3A3838"/>
            </a:solidFill>
            <a:effectLst/>
            <a:uFillTx/>
            <a:latin typeface="G마켓 산스 TTF Medium"/>
            <a:ea typeface="G마켓 산스 TTF Medium"/>
            <a:cs typeface="G마켓 산스 TTF Medium"/>
            <a:sym typeface="G마켓 산스 TTF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